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</p:sldMasterIdLst>
  <p:notesMasterIdLst>
    <p:notesMasterId r:id="rId13"/>
  </p:notesMasterIdLst>
  <p:handoutMasterIdLst>
    <p:handoutMasterId r:id="rId14"/>
  </p:handoutMasterIdLst>
  <p:sldIdLst>
    <p:sldId id="257" r:id="rId5"/>
    <p:sldId id="389" r:id="rId6"/>
    <p:sldId id="384" r:id="rId7"/>
    <p:sldId id="317" r:id="rId8"/>
    <p:sldId id="277" r:id="rId9"/>
    <p:sldId id="278" r:id="rId10"/>
    <p:sldId id="279" r:id="rId11"/>
    <p:sldId id="39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>
        <p:scale>
          <a:sx n="63" d="100"/>
          <a:sy n="63" d="100"/>
        </p:scale>
        <p:origin x="32" y="3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2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11361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6590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697985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2755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40458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6939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836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8019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334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050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88708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999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11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86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04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1807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5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58885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0030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7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6721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7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61" r:id="rId23"/>
    <p:sldLayoutId id="2147483734" r:id="rId2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md.com/drugs/mono-1289-NAPROXEN+-+ORAL.aspx?drugid=5173&amp;drugname=Naproxen+Oral" TargetMode="External"/><Relationship Id="rId2" Type="http://schemas.openxmlformats.org/officeDocument/2006/relationships/hyperlink" Target="https://www.webmd.com/drugs/mono-9368-IBUPROFEN+-+ORAL.aspx?drugid=5166&amp;drugname=ibuprofen+or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 anchorCtr="0">
            <a:normAutofit/>
          </a:bodyPr>
          <a:lstStyle/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Avian Influenza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4135120"/>
            <a:ext cx="3565524" cy="116554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Assist. Prof. Dr. Hussein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ALNaji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65120"/>
            <a:ext cx="11887200" cy="383032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Avian influenza is a highly contagious viral disease that affects both domestic and wild birds. Avian influenza viruses have also been isolated, although less frequently, from mammalian species, including humans.  caused by Type A influenza viruses. </a:t>
            </a:r>
            <a:br>
              <a:rPr lang="en-US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These viruses are divided into subtypes based on two proteins on the surface of the virus- hemagglutinin (HA) and neuraminidase (NA). There are 16 HA subtypes (H1-H16) and 9 NA subtypes (N1-N9). These HA and NA subtypes form many different combinations (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H9N2, H5N1, H7N2, etc.).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001EB-6480-7E19-FD19-C33498D8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90CCA03-E4C8-0436-7464-D05BB7098BE2}"/>
              </a:ext>
            </a:extLst>
          </p:cNvPr>
          <p:cNvSpPr txBox="1"/>
          <p:nvPr/>
        </p:nvSpPr>
        <p:spPr>
          <a:xfrm>
            <a:off x="111760" y="0"/>
            <a:ext cx="8585200" cy="667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many strains of avian influenza viruses can generally be classified into two categories according to the severity of the disease in poultry:  </a:t>
            </a:r>
          </a:p>
          <a:p>
            <a:pPr algn="just">
              <a:lnSpc>
                <a:spcPct val="150000"/>
              </a:lnSpc>
            </a:pPr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 low pathogenicity avian influenza (LPAI) that typically causes little or no clinical signs; </a:t>
            </a:r>
          </a:p>
          <a:p>
            <a:pPr algn="just">
              <a:lnSpc>
                <a:spcPct val="150000"/>
              </a:lnSpc>
            </a:pPr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 high pathogenicity avian influenza (HPAI) that can cause severe clinical signs and possible high mortality rates.</a:t>
            </a:r>
          </a:p>
          <a:p>
            <a:pPr algn="just">
              <a:lnSpc>
                <a:spcPct val="150000"/>
              </a:lnSpc>
            </a:pPr>
            <a:endParaRPr lang="en-US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some HPAI strains have the ability to infect humans, posing a threat to public health. The main risk factor is the direct or indirect exposure to infected animals or environments and surfaces contaminated by feces.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E0D7A-ABB4-94E5-AA62-18A16D666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1FB9D1C-9372-4F6C-5031-9E3284DE75B8}"/>
              </a:ext>
            </a:extLst>
          </p:cNvPr>
          <p:cNvSpPr txBox="1"/>
          <p:nvPr/>
        </p:nvSpPr>
        <p:spPr>
          <a:xfrm>
            <a:off x="162560" y="0"/>
            <a:ext cx="6065520" cy="741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en-US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Transmission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 The most common way for the virus to enter a territory is through migratory wild birds.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main risk factor for transmission from birds to humans is direct or indirect contact with infected animals or with environments and surfaces contaminated by feces.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3- Plucking, handling infected poultry carcasses.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reparing poultry for consumption, especially in domestic settings, may also be risk factors</a:t>
            </a:r>
            <a:br>
              <a:rPr lang="en-US" sz="2400" i="0" dirty="0">
                <a:solidFill>
                  <a:srgbClr val="B12E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35339-21F3-A7A8-A3F1-4649276B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40" y="61912"/>
            <a:ext cx="564896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89B4F6-E693-FAAF-3E92-4157094A4CA1}"/>
              </a:ext>
            </a:extLst>
          </p:cNvPr>
          <p:cNvSpPr txBox="1"/>
          <p:nvPr/>
        </p:nvSpPr>
        <p:spPr>
          <a:xfrm>
            <a:off x="91440" y="392172"/>
            <a:ext cx="5577840" cy="5277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Epidemiology of human infections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A few influenza A(H5N1) human cases have been linked to consumption of dishes made with raw contaminated poultry blood.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A(H7N9) viruses were reported for the first time in China.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A(H5N6) viruses have been reported almost exclusively from China</a:t>
            </a:r>
          </a:p>
          <a:p>
            <a:pPr algn="l">
              <a:lnSpc>
                <a:spcPct val="150000"/>
              </a:lnSpc>
            </a:pPr>
            <a:endParaRPr lang="en-US" sz="2800" b="0" i="0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78550-E389-E4FD-C403-A11F4A77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60" y="0"/>
            <a:ext cx="618744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8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1ED529-7FF0-F35C-95C6-5DAD1748FABE}"/>
              </a:ext>
            </a:extLst>
          </p:cNvPr>
          <p:cNvSpPr txBox="1"/>
          <p:nvPr/>
        </p:nvSpPr>
        <p:spPr>
          <a:xfrm>
            <a:off x="269240" y="3305800"/>
            <a:ext cx="1165352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</a:p>
          <a:p>
            <a:pPr algn="l" rtl="0">
              <a:lnSpc>
                <a:spcPct val="150000"/>
              </a:lnSpc>
            </a:pPr>
            <a:r>
              <a:rPr lang="en-US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 For people in good health, CSD will likely go away without treatment. </a:t>
            </a:r>
          </a:p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A</a:t>
            </a:r>
            <a:r>
              <a:rPr lang="en-US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nti-inflammatory medicine like </a:t>
            </a:r>
            <a:r>
              <a:rPr lang="en-US" sz="240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ibuprofen</a:t>
            </a:r>
            <a:r>
              <a:rPr lang="en-US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 </a:t>
            </a:r>
            <a:r>
              <a:rPr lang="en-US" sz="240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naproxen</a:t>
            </a:r>
            <a:r>
              <a:rPr lang="en-US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hot compress can help, too.</a:t>
            </a:r>
          </a:p>
          <a:p>
            <a:pPr algn="l" rtl="0">
              <a:lnSpc>
                <a:spcPct val="150000"/>
              </a:lnSpc>
            </a:pPr>
            <a:r>
              <a:rPr lang="en-US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4- To relieve very tight, painful glands, your doctor may gently insert a needle into them and drain the fluid.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F18B8B-9ED5-A2C3-9C81-7C0656E37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A800FD-04AB-AF76-5D92-CA84A166DC97}"/>
              </a:ext>
            </a:extLst>
          </p:cNvPr>
          <p:cNvSpPr txBox="1"/>
          <p:nvPr/>
        </p:nvSpPr>
        <p:spPr>
          <a:xfrm>
            <a:off x="0" y="423263"/>
            <a:ext cx="8117840" cy="611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Influenza viruses are impossible to eradicate and zoonotic infections will continue to occur.</a:t>
            </a:r>
          </a:p>
          <a:p>
            <a:pPr algn="just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 To minimize public health risk, quality surveillance in both animal and human populations, thorough investigation of every human infection and risk-based pandemic planning are essential.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The public should minimize contact with animals in areas known to be affected by animal influenza viruses.</a:t>
            </a:r>
          </a:p>
          <a:p>
            <a:pPr algn="just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3- The public should strictly avoid contact with sick or dead animals.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Everyone should perform hand hygiene, preferably washing their hands either with soap and running water.</a:t>
            </a:r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D6C75-4870-AF1C-785F-D9A99A4D95DC}"/>
              </a:ext>
            </a:extLst>
          </p:cNvPr>
          <p:cNvSpPr txBox="1"/>
          <p:nvPr/>
        </p:nvSpPr>
        <p:spPr>
          <a:xfrm>
            <a:off x="101600" y="1180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Prevention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1113A-C490-186D-995D-F01F7AE2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840" y="11803"/>
            <a:ext cx="4074160" cy="684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79ED6-7B48-8F77-E6B2-8FFAAA26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28"/>
            <a:ext cx="12192000" cy="6972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E10E27-12B9-8C9B-36B3-E6B126F8B76A}"/>
              </a:ext>
            </a:extLst>
          </p:cNvPr>
          <p:cNvSpPr txBox="1"/>
          <p:nvPr/>
        </p:nvSpPr>
        <p:spPr>
          <a:xfrm>
            <a:off x="622662" y="2075099"/>
            <a:ext cx="347181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 </a:t>
            </a:r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378</TotalTime>
  <Words>501</Words>
  <Application>Microsoft Office PowerPoint</Application>
  <PresentationFormat>Widescreen</PresentationFormat>
  <Paragraphs>33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 3</vt:lpstr>
      <vt:lpstr>Ion</vt:lpstr>
      <vt:lpstr>Avian Influenza</vt:lpstr>
      <vt:lpstr>Avian influenza is a highly contagious viral disease that affects both domestic and wild birds. Avian influenza viruses have also been isolated, although less frequently, from mammalian species, including humans.  caused by Type A influenza viruses.  These viruses are divided into subtypes based on two proteins on the surface of the virus- hemagglutinin (HA) and neuraminidase (NA). There are 16 HA subtypes (H1-H16) and 9 NA subtypes (N1-N9). These HA and NA subtypes form many different combinations (i.e H9N2, H5N1, H7N2, etc.).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 Scratch Fever</dc:title>
  <dc:creator>MA19557</dc:creator>
  <cp:lastModifiedBy>MA19557</cp:lastModifiedBy>
  <cp:revision>4</cp:revision>
  <dcterms:created xsi:type="dcterms:W3CDTF">2023-09-16T19:39:28Z</dcterms:created>
  <dcterms:modified xsi:type="dcterms:W3CDTF">2024-03-04T20:06:41Z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